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1" r:id="rId5"/>
    <p:sldId id="268" r:id="rId6"/>
    <p:sldId id="262" r:id="rId7"/>
    <p:sldId id="263" r:id="rId8"/>
    <p:sldId id="269" r:id="rId9"/>
    <p:sldId id="264" r:id="rId10"/>
    <p:sldId id="265" r:id="rId11"/>
    <p:sldId id="266" r:id="rId12"/>
    <p:sldId id="258" r:id="rId1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1539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4660"/>
  </p:normalViewPr>
  <p:slideViewPr>
    <p:cSldViewPr>
      <p:cViewPr varScale="1">
        <p:scale>
          <a:sx n="84" d="100"/>
          <a:sy n="84" d="100"/>
        </p:scale>
        <p:origin x="1092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2402" y="2137420"/>
            <a:ext cx="8194054" cy="122502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081281"/>
            <a:ext cx="6120680" cy="304271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9" name="Дата 3"/>
          <p:cNvSpPr txBox="1">
            <a:spLocks/>
          </p:cNvSpPr>
          <p:nvPr userDrawn="1"/>
        </p:nvSpPr>
        <p:spPr>
          <a:xfrm>
            <a:off x="1568870" y="18331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153943"/>
                </a:solidFill>
              </a:rPr>
              <a:t>Продукт:</a:t>
            </a:r>
            <a:endParaRPr lang="ru-RU" sz="2000" b="1" dirty="0">
              <a:solidFill>
                <a:srgbClr val="153943"/>
              </a:solidFill>
            </a:endParaRPr>
          </a:p>
        </p:txBody>
      </p:sp>
      <p:sp>
        <p:nvSpPr>
          <p:cNvPr id="20" name="Дата 3"/>
          <p:cNvSpPr txBox="1">
            <a:spLocks/>
          </p:cNvSpPr>
          <p:nvPr userDrawn="1"/>
        </p:nvSpPr>
        <p:spPr>
          <a:xfrm>
            <a:off x="1568869" y="5134567"/>
            <a:ext cx="17957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bg1"/>
                </a:solidFill>
              </a:rPr>
              <a:t>Компания:</a:t>
            </a:r>
            <a:endParaRPr lang="ru-RU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Графики </a:t>
            </a:r>
          </a:p>
        </p:txBody>
      </p:sp>
    </p:spTree>
    <p:extLst>
      <p:ext uri="{BB962C8B-B14F-4D97-AF65-F5344CB8AC3E}">
        <p14:creationId xmlns:p14="http://schemas.microsoft.com/office/powerpoint/2010/main" val="112159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68" y="1129308"/>
            <a:ext cx="7920880" cy="5760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2281436"/>
            <a:ext cx="792088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 для связи: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7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539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6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6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7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21196"/>
            <a:ext cx="820891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Рисунок 2"/>
          <p:cNvSpPr>
            <a:spLocks noGrp="1"/>
          </p:cNvSpPr>
          <p:nvPr>
            <p:ph type="pic" idx="1"/>
          </p:nvPr>
        </p:nvSpPr>
        <p:spPr>
          <a:xfrm>
            <a:off x="467544" y="985292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  <p:sldLayoutId id="2147483660" r:id="rId8"/>
    <p:sldLayoutId id="2147483657" r:id="rId9"/>
    <p:sldLayoutId id="2147483662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5116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ООО «</a:t>
            </a:r>
            <a:r>
              <a:rPr lang="ru-RU" dirty="0" err="1" smtClean="0">
                <a:solidFill>
                  <a:schemeClr val="bg2"/>
                </a:solidFill>
              </a:rPr>
              <a:t>Киберника</a:t>
            </a:r>
            <a:r>
              <a:rPr lang="ru-RU" dirty="0" smtClean="0">
                <a:solidFill>
                  <a:schemeClr val="bg2"/>
                </a:solidFill>
              </a:rPr>
              <a:t>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4891"/>
          <a:stretch/>
        </p:blipFill>
        <p:spPr bwMode="auto">
          <a:xfrm>
            <a:off x="6334658" y="3937619"/>
            <a:ext cx="1589040" cy="5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25878" y="1417340"/>
            <a:ext cx="5994594" cy="283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Корпоративный мессенджер</a:t>
            </a:r>
            <a:br>
              <a:rPr lang="ru-RU" dirty="0" smtClean="0"/>
            </a:br>
            <a:r>
              <a:rPr lang="ru-RU" dirty="0" smtClean="0"/>
              <a:t>«СИБРУС»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с существующими платформами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9512" y="3159573"/>
            <a:ext cx="8856984" cy="0"/>
          </a:xfrm>
          <a:prstGeom prst="straightConnector1">
            <a:avLst/>
          </a:prstGeom>
          <a:ln w="31750">
            <a:solidFill>
              <a:srgbClr val="CC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447275" y="121196"/>
            <a:ext cx="1" cy="5040560"/>
          </a:xfrm>
          <a:prstGeom prst="straightConnector1">
            <a:avLst/>
          </a:prstGeom>
          <a:ln w="31750">
            <a:solidFill>
              <a:srgbClr val="CC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3"/>
          <p:cNvSpPr txBox="1">
            <a:spLocks/>
          </p:cNvSpPr>
          <p:nvPr/>
        </p:nvSpPr>
        <p:spPr>
          <a:xfrm>
            <a:off x="7538410" y="3300265"/>
            <a:ext cx="160656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Высокий уровень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203848" y="4756769"/>
            <a:ext cx="140117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Базовые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возможности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4605017" y="121196"/>
            <a:ext cx="2199231" cy="678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Возможности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совместной работы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5" descr="E:\Dropbox\VIPole\- Копаю, разработка\презентация инвестору\vib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18605" r="19270" b="17326"/>
          <a:stretch/>
        </p:blipFill>
        <p:spPr bwMode="auto">
          <a:xfrm>
            <a:off x="3073853" y="3284142"/>
            <a:ext cx="853395" cy="4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Dropbox\VIPole\- Копаю, разработка\презентация инвестору\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1" y="3908443"/>
            <a:ext cx="465871" cy="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E:\Dropbox\VIPole\- Копаю, разработка\презентация инвестору\Telegram_Messeng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29" y="3846464"/>
            <a:ext cx="377681" cy="3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E:\Dropbox\VIPole\- Копаю, разработка\презентация инвестору\wick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11225" r="13175" b="50000"/>
          <a:stretch/>
        </p:blipFill>
        <p:spPr bwMode="auto">
          <a:xfrm>
            <a:off x="5573815" y="3650614"/>
            <a:ext cx="573758" cy="2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E:\Dropbox\VIPole\- Копаю, разработка\презентация инвестору\skyp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65" y="3348748"/>
            <a:ext cx="407090" cy="4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E:\Dropbox\VIPole\- Копаю, разработка\презентация инвестору\Whats Ap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66" y="3379341"/>
            <a:ext cx="378604" cy="3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E:\Dropbox\VIPole\- Копаю, разработка\презентация инвестору\загружено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10" y="4332369"/>
            <a:ext cx="374614" cy="3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Юлия\Desktop\silent_circle_logo-600x4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13298" r="12579" b="41797"/>
          <a:stretch/>
        </p:blipFill>
        <p:spPr bwMode="auto">
          <a:xfrm>
            <a:off x="4767219" y="4637677"/>
            <a:ext cx="733784" cy="3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Юлия\Desktop\картинки\логос\unnam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05" y="3724505"/>
            <a:ext cx="497414" cy="4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Юлия\Desktop\картинки\логос\hipchat_rgb_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14" y="1999266"/>
            <a:ext cx="1175119" cy="2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C:\Users\Юлия\Desktop\картинки\логос\skype-for-business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18" y="1643634"/>
            <a:ext cx="847051" cy="8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Юлия\Desktop\картинки\логос\icon175x17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03" y="4188651"/>
            <a:ext cx="395512" cy="3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Юлия\Desktop\Slack CMYK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01" y="573971"/>
            <a:ext cx="1054872" cy="3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Юлия\Desktop\cisco-webex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12" y="2497910"/>
            <a:ext cx="1348582" cy="4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32743" r="12936" b="33705"/>
          <a:stretch/>
        </p:blipFill>
        <p:spPr>
          <a:xfrm>
            <a:off x="5666917" y="2486675"/>
            <a:ext cx="1736195" cy="4100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9" y="1011869"/>
            <a:ext cx="1117482" cy="7720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b="24845"/>
          <a:stretch/>
        </p:blipFill>
        <p:spPr>
          <a:xfrm>
            <a:off x="2012178" y="1051273"/>
            <a:ext cx="1420116" cy="444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3479" r="24281" b="66845"/>
          <a:stretch/>
        </p:blipFill>
        <p:spPr>
          <a:xfrm>
            <a:off x="383605" y="1996023"/>
            <a:ext cx="1112802" cy="4378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19" y="3284144"/>
            <a:ext cx="473639" cy="4736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3" y="2779650"/>
            <a:ext cx="1156031" cy="23409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t="27178" r="14722" b="26849"/>
          <a:stretch/>
        </p:blipFill>
        <p:spPr>
          <a:xfrm>
            <a:off x="6213611" y="1011870"/>
            <a:ext cx="1917378" cy="7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345332"/>
            <a:ext cx="4040188" cy="3759804"/>
          </a:xfrm>
        </p:spPr>
        <p:txBody>
          <a:bodyPr>
            <a:normAutofit fontScale="92500"/>
          </a:bodyPr>
          <a:lstStyle/>
          <a:p>
            <a:r>
              <a:rPr lang="ru-RU" dirty="0"/>
              <a:t>Мгновенные сообщения, звонки и видео связь, конференцсвязь</a:t>
            </a:r>
          </a:p>
          <a:p>
            <a:r>
              <a:rPr lang="ru-RU" dirty="0"/>
              <a:t>Передача и хранение файлов</a:t>
            </a:r>
          </a:p>
          <a:p>
            <a:r>
              <a:rPr lang="ru-RU" dirty="0"/>
              <a:t>IP телефония</a:t>
            </a:r>
          </a:p>
          <a:p>
            <a:r>
              <a:rPr lang="ru-RU" dirty="0"/>
              <a:t>Органайзер </a:t>
            </a:r>
          </a:p>
          <a:p>
            <a:r>
              <a:rPr lang="ru-RU" dirty="0"/>
              <a:t>Календарь с возможностью планирования</a:t>
            </a:r>
          </a:p>
          <a:p>
            <a:r>
              <a:rPr lang="ru-RU" dirty="0"/>
              <a:t>Заметки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6" y="1345332"/>
            <a:ext cx="4041775" cy="37598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Менеджер паролей</a:t>
            </a:r>
          </a:p>
          <a:p>
            <a:r>
              <a:rPr lang="ru-RU" dirty="0"/>
              <a:t>Администрирование пользователей и их настроек</a:t>
            </a:r>
          </a:p>
          <a:p>
            <a:r>
              <a:rPr lang="ru-RU" dirty="0"/>
              <a:t>Управление списками контактов</a:t>
            </a:r>
          </a:p>
          <a:p>
            <a:r>
              <a:rPr lang="ru-RU" dirty="0"/>
              <a:t>Контроль подключений пользователей </a:t>
            </a:r>
          </a:p>
          <a:p>
            <a:r>
              <a:rPr lang="ru-RU" dirty="0"/>
              <a:t>Дистанционная блокировка пользователей, дистанционное удаление информации с устройств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088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7332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53943"/>
                </a:solidFill>
                <a:latin typeface="+mj-lt"/>
              </a:rPr>
              <a:t>Спасибо за внимание!</a:t>
            </a:r>
            <a:endParaRPr lang="ru-RU" sz="3000" b="1" dirty="0">
              <a:solidFill>
                <a:srgbClr val="15394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99340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Контактное лицо</a:t>
            </a:r>
            <a:r>
              <a:rPr lang="ru-RU" dirty="0" smtClean="0">
                <a:latin typeface="+mj-lt"/>
              </a:rPr>
              <a:t>: </a:t>
            </a:r>
          </a:p>
          <a:p>
            <a:r>
              <a:rPr lang="ru-RU" b="1" dirty="0">
                <a:latin typeface="+mj-lt"/>
              </a:rPr>
              <a:t>Максим Терновых , к</a:t>
            </a:r>
            <a:r>
              <a:rPr lang="ru-RU" b="1" dirty="0" smtClean="0">
                <a:latin typeface="+mj-lt"/>
              </a:rPr>
              <a:t>оммерческий </a:t>
            </a:r>
            <a:r>
              <a:rPr lang="ru-RU" b="1" dirty="0">
                <a:latin typeface="+mj-lt"/>
              </a:rPr>
              <a:t>директор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email</a:t>
            </a:r>
            <a:r>
              <a:rPr lang="ru-RU" dirty="0" smtClean="0">
                <a:latin typeface="+mj-lt"/>
              </a:rPr>
              <a:t>: </a:t>
            </a:r>
            <a:r>
              <a:rPr lang="en-US" smtClean="0">
                <a:latin typeface="+mj-lt"/>
              </a:rPr>
              <a:t>max@cybrus.ru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тел.: </a:t>
            </a:r>
            <a:r>
              <a:rPr lang="ru-RU" dirty="0">
                <a:latin typeface="+mj-lt"/>
              </a:rPr>
              <a:t>+7 (903) </a:t>
            </a:r>
            <a:r>
              <a:rPr lang="ru-RU" dirty="0" smtClean="0">
                <a:latin typeface="+mj-lt"/>
              </a:rPr>
              <a:t>254-86-43, +</a:t>
            </a:r>
            <a:r>
              <a:rPr lang="ru-RU" dirty="0">
                <a:latin typeface="+mj-lt"/>
              </a:rPr>
              <a:t>7 (495) 150-55-95 </a:t>
            </a:r>
            <a:br>
              <a:rPr lang="ru-RU" dirty="0">
                <a:latin typeface="+mj-lt"/>
              </a:rPr>
            </a:b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6" name="AutoShape 2" descr="http://www.tadviser.ru/images/e/e5/%D0%A1%D0%B8%D0%B1%D1%80%D1%83%D1%8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www.tadviser.ru/images/e/e5/%D0%A1%D0%B8%D0%B1%D1%80%D1%83%D1%8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www.tadviser.ru/images/e/e5/%D0%A1%D0%B8%D0%B1%D1%80%D1%83%D1%8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4891"/>
          <a:stretch/>
        </p:blipFill>
        <p:spPr bwMode="auto">
          <a:xfrm>
            <a:off x="6334658" y="3937619"/>
            <a:ext cx="1589040" cy="5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3444"/>
            <a:ext cx="4409922" cy="27031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10919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СИБРУС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– защищенный корпоративный мессенджер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35344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Все в одном окне </a:t>
            </a:r>
            <a:r>
              <a:rPr lang="ru-RU" b="1" cap="all" dirty="0" smtClean="0">
                <a:solidFill>
                  <a:schemeClr val="tx2"/>
                </a:solidFill>
              </a:rPr>
              <a:t/>
            </a:r>
            <a:br>
              <a:rPr lang="ru-RU" b="1" cap="all" dirty="0" smtClean="0">
                <a:solidFill>
                  <a:schemeClr val="tx2"/>
                </a:solidFill>
              </a:rPr>
            </a:br>
            <a:r>
              <a:rPr lang="ru-RU" b="1" cap="all" dirty="0" smtClean="0">
                <a:solidFill>
                  <a:schemeClr val="tx2"/>
                </a:solidFill>
              </a:rPr>
              <a:t>и </a:t>
            </a:r>
            <a:r>
              <a:rPr lang="ru-RU" b="1" cap="all" dirty="0">
                <a:solidFill>
                  <a:schemeClr val="tx2"/>
                </a:solidFill>
              </a:rPr>
              <a:t>под надежной защитой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Чаты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Аудио-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видеозвонки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Конференции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Обмен файлами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Инструменты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совместной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23281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05508"/>
            <a:ext cx="4618856" cy="3612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100" b="1" dirty="0" smtClean="0"/>
              <a:t>Взаимодействие </a:t>
            </a:r>
            <a:r>
              <a:rPr lang="ru-RU" sz="2100" b="1" dirty="0"/>
              <a:t>сотрудников</a:t>
            </a:r>
            <a:r>
              <a:rPr lang="ru-RU" sz="2100" dirty="0"/>
              <a:t>, работающих удалённо.</a:t>
            </a:r>
          </a:p>
          <a:p>
            <a:pPr>
              <a:spcBef>
                <a:spcPts val="0"/>
              </a:spcBef>
            </a:pPr>
            <a:r>
              <a:rPr lang="ru-RU" sz="2100" b="1" dirty="0"/>
              <a:t>Совместные совещания</a:t>
            </a:r>
            <a:r>
              <a:rPr lang="ru-RU" sz="2100" dirty="0"/>
              <a:t> удаленных подразделений.</a:t>
            </a:r>
          </a:p>
          <a:p>
            <a:pPr>
              <a:spcBef>
                <a:spcPts val="0"/>
              </a:spcBef>
            </a:pPr>
            <a:r>
              <a:rPr lang="ru-RU" sz="2100" b="1" dirty="0"/>
              <a:t>Защита данных </a:t>
            </a:r>
            <a:r>
              <a:rPr lang="ru-RU" sz="2100" dirty="0"/>
              <a:t>во время командировок при </a:t>
            </a:r>
            <a:r>
              <a:rPr lang="ru-RU" sz="2100" dirty="0" smtClean="0"/>
              <a:t>использовании </a:t>
            </a:r>
            <a:r>
              <a:rPr lang="ru-RU" sz="2100" dirty="0"/>
              <a:t>плохо защищенных сетей.</a:t>
            </a:r>
          </a:p>
          <a:p>
            <a:pPr>
              <a:spcBef>
                <a:spcPts val="0"/>
              </a:spcBef>
            </a:pPr>
            <a:r>
              <a:rPr lang="ru-RU" sz="2100" b="1" dirty="0"/>
              <a:t>Ведение долгосрочных проектов </a:t>
            </a:r>
            <a:r>
              <a:rPr lang="ru-RU" sz="2100" dirty="0"/>
              <a:t>отделами внутри организации.</a:t>
            </a:r>
          </a:p>
          <a:p>
            <a:pPr>
              <a:spcBef>
                <a:spcPts val="0"/>
              </a:spcBef>
            </a:pPr>
            <a:r>
              <a:rPr lang="ru-RU" sz="2100" b="1" dirty="0"/>
              <a:t>Координация совместных действий </a:t>
            </a:r>
            <a:r>
              <a:rPr lang="ru-RU" sz="2100" dirty="0" smtClean="0"/>
              <a:t>в </a:t>
            </a:r>
            <a:r>
              <a:rPr lang="ru-RU" sz="2100" dirty="0"/>
              <a:t>экстренных ситуациях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1" b="19070"/>
          <a:stretch/>
        </p:blipFill>
        <p:spPr>
          <a:xfrm>
            <a:off x="5328592" y="1270605"/>
            <a:ext cx="3815408" cy="39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 применения в госсекторе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9228"/>
            <a:ext cx="8208912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Единственное решение в своем классе, </a:t>
            </a:r>
            <a:r>
              <a:rPr lang="ru-RU" sz="2000" dirty="0" smtClean="0"/>
              <a:t>развернутое на </a:t>
            </a:r>
            <a:r>
              <a:rPr lang="ru-RU" sz="2000" dirty="0" err="1" smtClean="0"/>
              <a:t>демостенде</a:t>
            </a:r>
            <a:r>
              <a:rPr lang="ru-RU" sz="2000" dirty="0" smtClean="0"/>
              <a:t> в </a:t>
            </a:r>
            <a:r>
              <a:rPr lang="ru-RU" sz="2000" dirty="0"/>
              <a:t>рамках проекта «</a:t>
            </a:r>
            <a:r>
              <a:rPr lang="ru-RU" sz="2000" dirty="0" err="1"/>
              <a:t>Гособлако</a:t>
            </a:r>
            <a:r>
              <a:rPr lang="ru-RU" sz="2000" dirty="0" smtClean="0"/>
              <a:t>»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Участник проекта «Государственный мессенджер», входит в </a:t>
            </a:r>
            <a:r>
              <a:rPr lang="ru-RU" sz="2000" b="1" dirty="0"/>
              <a:t>топ-5</a:t>
            </a:r>
            <a:r>
              <a:rPr lang="ru-RU" sz="2000" dirty="0"/>
              <a:t> решений прошедших отбор. В рамках проектах получен статус «рекомендованное решение АНО ИРИ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3074" name="Picture 2" descr="http://msm.mr7.ru/ckfinder/userfiles/images/%D0%91%D0%B5%D0%B7%20%D0%B8%D0%BC%D0%B5%D0%BD%D0%B8wefwefw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5492"/>
            <a:ext cx="5810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nlineins.ru/system/image/4103/content_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1516"/>
            <a:ext cx="193635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 применения в госсекторе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9268"/>
            <a:ext cx="820891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настоящее время проходит тестирование в различных государственных структурах федерального и регионального </a:t>
            </a:r>
            <a:r>
              <a:rPr lang="ru-RU" sz="2000" dirty="0" smtClean="0"/>
              <a:t>уровня: ФСО </a:t>
            </a:r>
            <a:r>
              <a:rPr lang="ru-RU" sz="2000" dirty="0"/>
              <a:t>РФ, Академии ФСО РФ, </a:t>
            </a:r>
            <a:r>
              <a:rPr lang="ru-RU" sz="2000" dirty="0" err="1"/>
              <a:t>ГУЭБиПК</a:t>
            </a:r>
            <a:r>
              <a:rPr lang="ru-RU" sz="2000" dirty="0"/>
              <a:t> МВД России, </a:t>
            </a:r>
            <a:r>
              <a:rPr lang="ru-RU" sz="2000" dirty="0" smtClean="0"/>
              <a:t>Администрация </a:t>
            </a:r>
            <a:r>
              <a:rPr lang="ru-RU" sz="2000" dirty="0"/>
              <a:t>г. </a:t>
            </a:r>
            <a:r>
              <a:rPr lang="en-US" sz="2000" dirty="0" smtClean="0"/>
              <a:t>C</a:t>
            </a:r>
            <a:r>
              <a:rPr lang="ru-RU" sz="2000" smtClean="0"/>
              <a:t>Пб </a:t>
            </a:r>
            <a:r>
              <a:rPr lang="ru-RU" sz="2000" dirty="0" smtClean="0"/>
              <a:t>,</a:t>
            </a:r>
            <a:r>
              <a:rPr lang="ru-RU" sz="2000" dirty="0"/>
              <a:t> ДИТ </a:t>
            </a:r>
            <a:r>
              <a:rPr lang="ru-RU" sz="2000" dirty="0" smtClean="0"/>
              <a:t>ХМАО-Югра</a:t>
            </a:r>
            <a:endParaRPr lang="ru-RU" sz="2000" dirty="0"/>
          </a:p>
        </p:txBody>
      </p:sp>
      <p:pic>
        <p:nvPicPr>
          <p:cNvPr id="5122" name="Picture 2" descr="http://polit.ru/media/photolib/2016/11/26/8-gerb-fso-b_14801670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r="16783"/>
          <a:stretch/>
        </p:blipFill>
        <p:spPr bwMode="auto">
          <a:xfrm>
            <a:off x="815787" y="2497461"/>
            <a:ext cx="119230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yt3.ggpht.com/-u3JU5tagiE0/AAAAAAAAAAI/AAAAAAAAAAA/kQ1hNmH-Svg/s900-c-k-no-mo-rj-c0xffffff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59" y="2497461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ord-news.ru/img/newsimages/20130410/1_2c0e05c388b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r="22370"/>
          <a:stretch/>
        </p:blipFill>
        <p:spPr bwMode="auto">
          <a:xfrm>
            <a:off x="5094976" y="2497460"/>
            <a:ext cx="128195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voronezh.subcontract.ru/Docum/DocumUplShow.asp?DocumUplID=14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7461"/>
            <a:ext cx="1024508" cy="13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Присвоение статуса «Рекомендованное решение» АНО ИРИ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21196"/>
            <a:ext cx="78488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другими программами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73324"/>
            <a:ext cx="7772400" cy="2399093"/>
          </a:xfrm>
        </p:spPr>
        <p:txBody>
          <a:bodyPr>
            <a:normAutofit/>
          </a:bodyPr>
          <a:lstStyle/>
          <a:p>
            <a:r>
              <a:rPr lang="ru-RU" dirty="0"/>
              <a:t>СИБРУС устанавливается на собственный сервер компании.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Процесс </a:t>
            </a:r>
            <a:r>
              <a:rPr lang="ru-RU" dirty="0"/>
              <a:t>развертывания системы существенно ускоряется благодаря интеграции с </a:t>
            </a:r>
            <a:r>
              <a:rPr lang="ru-RU" dirty="0" smtClean="0"/>
              <a:t>AD/LDAP 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Управление </a:t>
            </a:r>
            <a:r>
              <a:rPr lang="ru-RU" dirty="0"/>
              <a:t>системой полностью осуществляется заказчиком. Безопасность данных обеспечивается на всех этапах передачи и хранения </a:t>
            </a:r>
            <a:r>
              <a:rPr lang="ru-RU" dirty="0" smtClean="0"/>
              <a:t>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другими программами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73324"/>
            <a:ext cx="3921695" cy="239909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состав программного обеспечения СИБРУС входит комплект клиентского и серверного ПО. Клиентские приложения поддерживают устройства на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Mac</a:t>
            </a:r>
            <a:r>
              <a:rPr lang="ru-RU" dirty="0"/>
              <a:t> OS X, </a:t>
            </a:r>
            <a:r>
              <a:rPr lang="ru-RU" dirty="0" err="1"/>
              <a:t>Linux</a:t>
            </a:r>
            <a:r>
              <a:rPr lang="ru-RU" dirty="0"/>
              <a:t>, </a:t>
            </a:r>
            <a:r>
              <a:rPr lang="ru-RU" dirty="0" err="1"/>
              <a:t>Android</a:t>
            </a:r>
            <a:r>
              <a:rPr lang="ru-RU" dirty="0"/>
              <a:t>, 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Sailfish</a:t>
            </a:r>
            <a:r>
              <a:rPr lang="ru-RU" dirty="0"/>
              <a:t>. Серверное ПО работает на </a:t>
            </a:r>
            <a:r>
              <a:rPr lang="ru-RU" dirty="0" err="1"/>
              <a:t>Linux</a:t>
            </a:r>
            <a:r>
              <a:rPr lang="ru-RU" dirty="0"/>
              <a:t>, </a:t>
            </a:r>
            <a:r>
              <a:rPr lang="ru-RU" dirty="0" err="1"/>
              <a:t>Windows</a:t>
            </a:r>
            <a:r>
              <a:rPr lang="ru-RU" dirty="0"/>
              <a:t> </a:t>
            </a:r>
            <a:r>
              <a:rPr lang="ru-RU" dirty="0" err="1"/>
              <a:t>Server</a:t>
            </a:r>
            <a:r>
              <a:rPr lang="ru-RU" dirty="0"/>
              <a:t>, в системах виртуализации </a:t>
            </a:r>
            <a:r>
              <a:rPr lang="ru-RU" dirty="0" err="1"/>
              <a:t>VMware</a:t>
            </a:r>
            <a:r>
              <a:rPr lang="ru-RU" dirty="0"/>
              <a:t> ESX/</a:t>
            </a:r>
            <a:r>
              <a:rPr lang="ru-RU" dirty="0" err="1"/>
              <a:t>ESXi</a:t>
            </a:r>
            <a:r>
              <a:rPr lang="ru-RU" dirty="0"/>
              <a:t>, KVM (</a:t>
            </a:r>
            <a:r>
              <a:rPr lang="ru-RU" dirty="0" err="1"/>
              <a:t>OpenStack</a:t>
            </a:r>
            <a:r>
              <a:rPr lang="ru-RU" dirty="0"/>
              <a:t>), </a:t>
            </a:r>
            <a:r>
              <a:rPr lang="ru-RU" dirty="0" err="1" smtClean="0"/>
              <a:t>OpenVZ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53" y="1129491"/>
            <a:ext cx="4841386" cy="33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Клиент-серверное программное обеспечение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Простая </a:t>
            </a:r>
            <a:r>
              <a:rPr lang="ru-RU" b="1" dirty="0">
                <a:solidFill>
                  <a:schemeClr val="tx2"/>
                </a:solidFill>
              </a:rPr>
              <a:t>установка </a:t>
            </a:r>
            <a:r>
              <a:rPr lang="ru-RU" dirty="0">
                <a:solidFill>
                  <a:schemeClr val="tx2"/>
                </a:solidFill>
              </a:rPr>
              <a:t>на собственный </a:t>
            </a:r>
            <a:r>
              <a:rPr lang="ru-RU" dirty="0" smtClean="0">
                <a:solidFill>
                  <a:schemeClr val="tx2"/>
                </a:solidFill>
              </a:rPr>
              <a:t>сервер в </a:t>
            </a:r>
            <a:r>
              <a:rPr lang="ru-RU" dirty="0">
                <a:solidFill>
                  <a:schemeClr val="tx2"/>
                </a:solidFill>
              </a:rPr>
              <a:t>компании или дата-центре.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Клиентские приложения </a:t>
            </a: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 err="1" smtClean="0">
                <a:solidFill>
                  <a:schemeClr val="tx2"/>
                </a:solidFill>
              </a:rPr>
              <a:t>Windows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Mac</a:t>
            </a:r>
            <a:r>
              <a:rPr lang="ru-RU" dirty="0" smtClean="0">
                <a:solidFill>
                  <a:schemeClr val="tx2"/>
                </a:solidFill>
              </a:rPr>
              <a:t> OS, </a:t>
            </a:r>
            <a:r>
              <a:rPr lang="ru-RU" dirty="0" err="1" smtClean="0">
                <a:solidFill>
                  <a:schemeClr val="tx2"/>
                </a:solidFill>
              </a:rPr>
              <a:t>Linux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Android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iOS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Sailfish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Гибкая </a:t>
            </a:r>
            <a:r>
              <a:rPr lang="ru-RU" b="1" dirty="0">
                <a:solidFill>
                  <a:schemeClr val="tx2"/>
                </a:solidFill>
              </a:rPr>
              <a:t>архитектура </a:t>
            </a:r>
            <a:r>
              <a:rPr lang="ru-RU" dirty="0">
                <a:solidFill>
                  <a:schemeClr val="tx2"/>
                </a:solidFill>
              </a:rPr>
              <a:t>решения позволяет постепенно увеличивать базу пользователей и наращивать производительность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Объединяет все виды связи </a:t>
            </a:r>
            <a:r>
              <a:rPr lang="ru-RU" dirty="0" smtClean="0">
                <a:solidFill>
                  <a:schemeClr val="tx2"/>
                </a:solidFill>
              </a:rPr>
              <a:t>и инструменты для совместной работы на одной платформе.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Данные </a:t>
            </a:r>
            <a:r>
              <a:rPr lang="ru-RU" b="1" dirty="0">
                <a:solidFill>
                  <a:schemeClr val="tx2"/>
                </a:solidFill>
              </a:rPr>
              <a:t>в системе </a:t>
            </a:r>
            <a:r>
              <a:rPr lang="ru-RU" b="1" dirty="0" err="1">
                <a:solidFill>
                  <a:schemeClr val="tx2"/>
                </a:solidFill>
              </a:rPr>
              <a:t>многоуровнево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защищены от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попыток перехвата данных,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намеренных действий инсайдеров, 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неконтролируемых утечек, 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невнимательности сотрудников,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потерь или краж устройств,</a:t>
            </a:r>
          </a:p>
          <a:p>
            <a:pPr lvl="1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непредвиденных обстоятельств.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320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ОФТ">
      <a:dk1>
        <a:sysClr val="windowText" lastClr="000000"/>
      </a:dk1>
      <a:lt1>
        <a:srgbClr val="DBF5F9"/>
      </a:lt1>
      <a:dk2>
        <a:srgbClr val="074D57"/>
      </a:dk2>
      <a:lt2>
        <a:srgbClr val="DBF5F9"/>
      </a:lt2>
      <a:accent1>
        <a:srgbClr val="0B5394"/>
      </a:accent1>
      <a:accent2>
        <a:srgbClr val="0075A2"/>
      </a:accent2>
      <a:accent3>
        <a:srgbClr val="09A7AF"/>
      </a:accent3>
      <a:accent4>
        <a:srgbClr val="5FF2CA"/>
      </a:accent4>
      <a:accent5>
        <a:srgbClr val="B0DFA0"/>
      </a:accent5>
      <a:accent6>
        <a:srgbClr val="FFBE5F"/>
      </a:accent6>
      <a:hlink>
        <a:srgbClr val="9E9A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76</TotalTime>
  <Words>354</Words>
  <Application>Microsoft Office PowerPoint</Application>
  <PresentationFormat>Экран (16:10)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Презентация4</vt:lpstr>
      <vt:lpstr>Презентация PowerPoint</vt:lpstr>
      <vt:lpstr>Описание </vt:lpstr>
      <vt:lpstr>возможности</vt:lpstr>
      <vt:lpstr>Опыт применения в госсекторе</vt:lpstr>
      <vt:lpstr>Опыт применения в госсекторе</vt:lpstr>
      <vt:lpstr>Присвоение статуса «Рекомендованное решение» АНО ИРИ</vt:lpstr>
      <vt:lpstr>Совместимость  с другими программами</vt:lpstr>
      <vt:lpstr>Совместимость  с другими программами</vt:lpstr>
      <vt:lpstr>Характеристики</vt:lpstr>
      <vt:lpstr>Сравнение с существующими платформами</vt:lpstr>
      <vt:lpstr>функции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АРПП Отечественный софт</cp:lastModifiedBy>
  <cp:revision>23</cp:revision>
  <dcterms:created xsi:type="dcterms:W3CDTF">2017-07-24T23:44:40Z</dcterms:created>
  <dcterms:modified xsi:type="dcterms:W3CDTF">2017-08-21T12:11:25Z</dcterms:modified>
</cp:coreProperties>
</file>